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7" r:id="rId3"/>
    <p:sldId id="305" r:id="rId4"/>
    <p:sldId id="264" r:id="rId5"/>
    <p:sldId id="280" r:id="rId6"/>
    <p:sldId id="306" r:id="rId7"/>
    <p:sldId id="272" r:id="rId8"/>
    <p:sldId id="307" r:id="rId9"/>
    <p:sldId id="288" r:id="rId10"/>
    <p:sldId id="286"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Montserrat ExtraBold" panose="00000900000000000000" pitchFamily="2" charset="0"/>
      <p:bold r:id="rId17"/>
      <p:boldItalic r:id="rId18"/>
    </p:embeddedFont>
    <p:embeddedFont>
      <p:font typeface="Montserrat ExtraLight" panose="00000300000000000000" pitchFamily="2" charset="0"/>
      <p:regular r:id="rId19"/>
      <p:bold r:id="rId20"/>
      <p:italic r:id="rId21"/>
      <p:boldItalic r:id="rId22"/>
    </p:embeddedFont>
    <p:embeddedFont>
      <p:font typeface="Montserrat Medium" panose="000006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433"/>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F1E8E-03CD-4CFD-A2C8-D36FFF1609CD}">
  <a:tblStyle styleId="{B49F1E8E-03CD-4CFD-A2C8-D36FFF160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4" d="100"/>
          <a:sy n="104" d="100"/>
        </p:scale>
        <p:origin x="98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3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68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14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4" r:id="rId6"/>
    <p:sldLayoutId id="2147483668"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oogle Shape;2182;p69">
            <a:extLst>
              <a:ext uri="{FF2B5EF4-FFF2-40B4-BE49-F238E27FC236}">
                <a16:creationId xmlns:a16="http://schemas.microsoft.com/office/drawing/2014/main" id="{B6AFDE47-069F-EE74-C312-6A3A0EC00B77}"/>
              </a:ext>
            </a:extLst>
          </p:cNvPr>
          <p:cNvPicPr preferRelativeResize="0"/>
          <p:nvPr/>
        </p:nvPicPr>
        <p:blipFill>
          <a:blip r:embed="rId3">
            <a:alphaModFix/>
          </a:blip>
          <a:stretch>
            <a:fillRect/>
          </a:stretch>
        </p:blipFill>
        <p:spPr>
          <a:xfrm rot="2022297">
            <a:off x="-3883488" y="1275488"/>
            <a:ext cx="21602988" cy="2930778"/>
          </a:xfrm>
          <a:prstGeom prst="rect">
            <a:avLst/>
          </a:prstGeom>
          <a:noFill/>
          <a:ln>
            <a:noFill/>
          </a:ln>
        </p:spPr>
      </p:pic>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br>
              <a:rPr lang="en-IN" dirty="0"/>
            </a:br>
            <a:r>
              <a:rPr lang="en-IN" dirty="0"/>
              <a:t>AI-BOT  </a:t>
            </a:r>
            <a:endParaRPr dirty="0"/>
          </a:p>
        </p:txBody>
      </p:sp>
      <p:sp>
        <p:nvSpPr>
          <p:cNvPr id="163" name="Google Shape;163;p38"/>
          <p:cNvSpPr txBox="1">
            <a:spLocks noGrp="1"/>
          </p:cNvSpPr>
          <p:nvPr>
            <p:ph type="subTitle" idx="1"/>
          </p:nvPr>
        </p:nvSpPr>
        <p:spPr>
          <a:xfrm>
            <a:off x="2131178" y="3581217"/>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 </a:t>
            </a:r>
            <a:r>
              <a:rPr lang="en" dirty="0"/>
              <a:t>:</a:t>
            </a:r>
            <a:endParaRPr dirty="0"/>
          </a:p>
        </p:txBody>
      </p:sp>
      <p:sp>
        <p:nvSpPr>
          <p:cNvPr id="164" name="Google Shape;164;p38"/>
          <p:cNvSpPr txBox="1">
            <a:spLocks noGrp="1"/>
          </p:cNvSpPr>
          <p:nvPr>
            <p:ph type="ctrTitle"/>
          </p:nvPr>
        </p:nvSpPr>
        <p:spPr>
          <a:xfrm>
            <a:off x="2941650" y="2624375"/>
            <a:ext cx="3434657"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sz="1100" b="0" dirty="0">
                <a:latin typeface="Montserrat ExtraLight"/>
                <a:ea typeface="Montserrat ExtraLight"/>
                <a:cs typeface="Montserrat ExtraLight"/>
                <a:sym typeface="Montserrat ExtraLight"/>
              </a:rPr>
              <a:t>(AID IN WRITING AND UNDERSTANDING COMPOSITIONS)</a:t>
            </a:r>
            <a:endParaRPr lang="pt-BR" sz="11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Rounded Corners 2">
            <a:extLst>
              <a:ext uri="{FF2B5EF4-FFF2-40B4-BE49-F238E27FC236}">
                <a16:creationId xmlns:a16="http://schemas.microsoft.com/office/drawing/2014/main" id="{5C627C71-6009-05E9-BD19-61D3A4C6A6C0}"/>
              </a:ext>
            </a:extLst>
          </p:cNvPr>
          <p:cNvSpPr/>
          <p:nvPr/>
        </p:nvSpPr>
        <p:spPr>
          <a:xfrm>
            <a:off x="-8578889" y="1335003"/>
            <a:ext cx="4358581" cy="351835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4" name="Google Shape;171;p39">
            <a:extLst>
              <a:ext uri="{FF2B5EF4-FFF2-40B4-BE49-F238E27FC236}">
                <a16:creationId xmlns:a16="http://schemas.microsoft.com/office/drawing/2014/main" id="{256E8F35-24C2-2E2E-5A18-43FDACD65127}"/>
              </a:ext>
            </a:extLst>
          </p:cNvPr>
          <p:cNvSpPr txBox="1">
            <a:spLocks/>
          </p:cNvSpPr>
          <p:nvPr/>
        </p:nvSpPr>
        <p:spPr>
          <a:xfrm>
            <a:off x="-8134121" y="1390696"/>
            <a:ext cx="7172100" cy="30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IN"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indent="0" algn="just">
              <a:lnSpc>
                <a:spcPct val="150000"/>
              </a:lnSpc>
            </a:pPr>
            <a:r>
              <a:rPr lang="en-IN" dirty="0"/>
              <a:t>The proposed software aims to reduce the time required for writing and understanding compositions, making information access easier for visually impaired students and other people.</a:t>
            </a:r>
          </a:p>
        </p:txBody>
      </p:sp>
      <p:sp>
        <p:nvSpPr>
          <p:cNvPr id="5" name="Google Shape;2160;p68">
            <a:extLst>
              <a:ext uri="{FF2B5EF4-FFF2-40B4-BE49-F238E27FC236}">
                <a16:creationId xmlns:a16="http://schemas.microsoft.com/office/drawing/2014/main" id="{306EAC3A-BAAD-CAD1-16EC-9EEA78137102}"/>
              </a:ext>
            </a:extLst>
          </p:cNvPr>
          <p:cNvSpPr txBox="1">
            <a:spLocks/>
          </p:cNvSpPr>
          <p:nvPr/>
        </p:nvSpPr>
        <p:spPr>
          <a:xfrm>
            <a:off x="3293991" y="4045917"/>
            <a:ext cx="3305400"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US" dirty="0"/>
              <a:t>Dhyan 20BCE7648	</a:t>
            </a:r>
          </a:p>
          <a:p>
            <a:pPr marL="0" indent="0" algn="l"/>
            <a:r>
              <a:rPr lang="en-US" dirty="0" err="1"/>
              <a:t>Jeevantika</a:t>
            </a:r>
            <a:r>
              <a:rPr lang="en-US"/>
              <a:t> Gurung 20BCR7087</a:t>
            </a:r>
            <a:endParaRPr lang="en-US" dirty="0"/>
          </a:p>
          <a:p>
            <a:pPr marL="0" indent="0" algn="l"/>
            <a:r>
              <a:rPr lang="en-US" dirty="0"/>
              <a:t>Shreyas M B 20BCR7106</a:t>
            </a:r>
          </a:p>
          <a:p>
            <a:pPr marL="0" indent="0" algn="l"/>
            <a:endParaRPr lang="en-US" dirty="0"/>
          </a:p>
          <a:p>
            <a:pPr marL="0" indent="0" algn="l"/>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250" tmFilter="0, 0; .2, .5; .8, .5; 1, 0"/>
                                        <p:tgtEl>
                                          <p:spTgt spid="162"/>
                                        </p:tgtEl>
                                      </p:cBhvr>
                                    </p:animEffect>
                                    <p:animScale>
                                      <p:cBhvr>
                                        <p:cTn id="7" dur="2625" autoRev="1" fill="hold"/>
                                        <p:tgtEl>
                                          <p:spTgt spid="162"/>
                                        </p:tgtEl>
                                      </p:cBhvr>
                                      <p:by x="105000" y="105000"/>
                                    </p:animScale>
                                  </p:childTnLst>
                                </p:cTn>
                              </p:par>
                              <p:par>
                                <p:cTn id="8" presetID="42" presetClass="path" presetSubtype="0" accel="50000" decel="50000" fill="hold" nodeType="withEffect">
                                  <p:stCondLst>
                                    <p:cond delay="0"/>
                                  </p:stCondLst>
                                  <p:childTnLst>
                                    <p:animMotion origin="layout" path="M -0.54497 -0.79939 L 0.85364 1.29506 " pathEditMode="relative" rAng="0" ptsTypes="AA">
                                      <p:cBhvr>
                                        <p:cTn id="9" dur="27250" fill="hold"/>
                                        <p:tgtEl>
                                          <p:spTgt spid="2"/>
                                        </p:tgtEl>
                                        <p:attrNameLst>
                                          <p:attrName>ppt_x</p:attrName>
                                          <p:attrName>ppt_y</p:attrName>
                                        </p:attrNameLst>
                                      </p:cBhvr>
                                      <p:rCtr x="69931" y="10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Rounded Corners 1">
            <a:extLst>
              <a:ext uri="{FF2B5EF4-FFF2-40B4-BE49-F238E27FC236}">
                <a16:creationId xmlns:a16="http://schemas.microsoft.com/office/drawing/2014/main" id="{E14CED5F-D2D8-F729-588E-161CE1C8CDA7}"/>
              </a:ext>
            </a:extLst>
          </p:cNvPr>
          <p:cNvSpPr/>
          <p:nvPr/>
        </p:nvSpPr>
        <p:spPr>
          <a:xfrm>
            <a:off x="728663" y="3600450"/>
            <a:ext cx="3593306" cy="835815"/>
          </a:xfrm>
          <a:prstGeom prst="roundRect">
            <a:avLst/>
          </a:prstGeom>
          <a:solidFill>
            <a:srgbClr val="021433"/>
          </a:solidFill>
          <a:ln>
            <a:solidFill>
              <a:srgbClr val="021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85B11F-BF38-38A2-D2FF-B46B51F9337A}"/>
              </a:ext>
            </a:extLst>
          </p:cNvPr>
          <p:cNvSpPr/>
          <p:nvPr/>
        </p:nvSpPr>
        <p:spPr>
          <a:xfrm>
            <a:off x="493732" y="1190332"/>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Rectangle: Rounded Corners 18">
            <a:extLst>
              <a:ext uri="{FF2B5EF4-FFF2-40B4-BE49-F238E27FC236}">
                <a16:creationId xmlns:a16="http://schemas.microsoft.com/office/drawing/2014/main" id="{7C837F11-DF57-4D89-61C6-E60B44813534}"/>
              </a:ext>
            </a:extLst>
          </p:cNvPr>
          <p:cNvSpPr/>
          <p:nvPr/>
        </p:nvSpPr>
        <p:spPr>
          <a:xfrm>
            <a:off x="466166" y="6213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0" name="Rectangle: Rounded Corners 19">
            <a:extLst>
              <a:ext uri="{FF2B5EF4-FFF2-40B4-BE49-F238E27FC236}">
                <a16:creationId xmlns:a16="http://schemas.microsoft.com/office/drawing/2014/main" id="{AF43364F-99C2-D131-FC43-B1AEF9A421C6}"/>
              </a:ext>
            </a:extLst>
          </p:cNvPr>
          <p:cNvSpPr/>
          <p:nvPr/>
        </p:nvSpPr>
        <p:spPr>
          <a:xfrm>
            <a:off x="2579615" y="696546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 name="TextBox 20">
            <a:extLst>
              <a:ext uri="{FF2B5EF4-FFF2-40B4-BE49-F238E27FC236}">
                <a16:creationId xmlns:a16="http://schemas.microsoft.com/office/drawing/2014/main" id="{E59E4F78-C15F-399E-0C53-7A463D5C86A3}"/>
              </a:ext>
            </a:extLst>
          </p:cNvPr>
          <p:cNvSpPr txBox="1"/>
          <p:nvPr/>
        </p:nvSpPr>
        <p:spPr>
          <a:xfrm>
            <a:off x="636042" y="6519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22" name="TextBox 21">
            <a:extLst>
              <a:ext uri="{FF2B5EF4-FFF2-40B4-BE49-F238E27FC236}">
                <a16:creationId xmlns:a16="http://schemas.microsoft.com/office/drawing/2014/main" id="{A5D560E8-5B94-D876-3870-4908A97BC9CF}"/>
              </a:ext>
            </a:extLst>
          </p:cNvPr>
          <p:cNvSpPr txBox="1"/>
          <p:nvPr/>
        </p:nvSpPr>
        <p:spPr>
          <a:xfrm>
            <a:off x="2733345" y="747909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23" name="Rectangle: Rounded Corners 22">
            <a:extLst>
              <a:ext uri="{FF2B5EF4-FFF2-40B4-BE49-F238E27FC236}">
                <a16:creationId xmlns:a16="http://schemas.microsoft.com/office/drawing/2014/main" id="{3F864002-1C96-1998-CE1F-6B776313DEC7}"/>
              </a:ext>
            </a:extLst>
          </p:cNvPr>
          <p:cNvSpPr/>
          <p:nvPr/>
        </p:nvSpPr>
        <p:spPr>
          <a:xfrm>
            <a:off x="4725730" y="7783893"/>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4" name="TextBox 23">
            <a:extLst>
              <a:ext uri="{FF2B5EF4-FFF2-40B4-BE49-F238E27FC236}">
                <a16:creationId xmlns:a16="http://schemas.microsoft.com/office/drawing/2014/main" id="{41FF024E-A78C-0B34-FC25-6804FFE41DCD}"/>
              </a:ext>
            </a:extLst>
          </p:cNvPr>
          <p:cNvSpPr txBox="1"/>
          <p:nvPr/>
        </p:nvSpPr>
        <p:spPr>
          <a:xfrm>
            <a:off x="4771449" y="8266517"/>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25" name="Rectangle: Rounded Corners 24">
            <a:extLst>
              <a:ext uri="{FF2B5EF4-FFF2-40B4-BE49-F238E27FC236}">
                <a16:creationId xmlns:a16="http://schemas.microsoft.com/office/drawing/2014/main" id="{C751F457-0448-5977-4E66-A4FF46C6755A}"/>
              </a:ext>
            </a:extLst>
          </p:cNvPr>
          <p:cNvSpPr/>
          <p:nvPr/>
        </p:nvSpPr>
        <p:spPr>
          <a:xfrm>
            <a:off x="6871845" y="8891634"/>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6" name="TextBox 25">
            <a:extLst>
              <a:ext uri="{FF2B5EF4-FFF2-40B4-BE49-F238E27FC236}">
                <a16:creationId xmlns:a16="http://schemas.microsoft.com/office/drawing/2014/main" id="{8B4C727F-8349-E262-BAF8-3A8CA2D03870}"/>
              </a:ext>
            </a:extLst>
          </p:cNvPr>
          <p:cNvSpPr txBox="1"/>
          <p:nvPr/>
        </p:nvSpPr>
        <p:spPr>
          <a:xfrm>
            <a:off x="6891651" y="9444320"/>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392B57-3279-9B68-423E-86B488166217}"/>
              </a:ext>
            </a:extLst>
          </p:cNvPr>
          <p:cNvSpPr/>
          <p:nvPr/>
        </p:nvSpPr>
        <p:spPr>
          <a:xfrm>
            <a:off x="467592" y="1641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2" name="Rectangle: Rounded Corners 11">
            <a:extLst>
              <a:ext uri="{FF2B5EF4-FFF2-40B4-BE49-F238E27FC236}">
                <a16:creationId xmlns:a16="http://schemas.microsoft.com/office/drawing/2014/main" id="{12E1DC2F-B476-E8D6-6927-CA9A679819C7}"/>
              </a:ext>
            </a:extLst>
          </p:cNvPr>
          <p:cNvSpPr/>
          <p:nvPr/>
        </p:nvSpPr>
        <p:spPr>
          <a:xfrm>
            <a:off x="2579615" y="161074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3" name="TextBox 12">
            <a:extLst>
              <a:ext uri="{FF2B5EF4-FFF2-40B4-BE49-F238E27FC236}">
                <a16:creationId xmlns:a16="http://schemas.microsoft.com/office/drawing/2014/main" id="{224B2D54-5D0D-80FD-4683-94383E3DA75D}"/>
              </a:ext>
            </a:extLst>
          </p:cNvPr>
          <p:cNvSpPr txBox="1"/>
          <p:nvPr/>
        </p:nvSpPr>
        <p:spPr>
          <a:xfrm>
            <a:off x="637468" y="1947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Need of proposed Work</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620017B9-991D-36BF-CCA3-A4D51CD63B8F}"/>
              </a:ext>
            </a:extLst>
          </p:cNvPr>
          <p:cNvSpPr txBox="1"/>
          <p:nvPr/>
        </p:nvSpPr>
        <p:spPr>
          <a:xfrm>
            <a:off x="2733345" y="212437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4" name="Rectangle: Rounded Corners 3">
            <a:extLst>
              <a:ext uri="{FF2B5EF4-FFF2-40B4-BE49-F238E27FC236}">
                <a16:creationId xmlns:a16="http://schemas.microsoft.com/office/drawing/2014/main" id="{772127B7-F71B-1AE5-AA1F-E0594874987A}"/>
              </a:ext>
            </a:extLst>
          </p:cNvPr>
          <p:cNvSpPr/>
          <p:nvPr/>
        </p:nvSpPr>
        <p:spPr>
          <a:xfrm>
            <a:off x="4691638" y="1641749"/>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5" name="TextBox 4">
            <a:extLst>
              <a:ext uri="{FF2B5EF4-FFF2-40B4-BE49-F238E27FC236}">
                <a16:creationId xmlns:a16="http://schemas.microsoft.com/office/drawing/2014/main" id="{887A6504-4FD3-9A56-C8CC-C605F237F608}"/>
              </a:ext>
            </a:extLst>
          </p:cNvPr>
          <p:cNvSpPr txBox="1"/>
          <p:nvPr/>
        </p:nvSpPr>
        <p:spPr>
          <a:xfrm>
            <a:off x="4737357" y="2124373"/>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7" name="Rectangle: Rounded Corners 6">
            <a:extLst>
              <a:ext uri="{FF2B5EF4-FFF2-40B4-BE49-F238E27FC236}">
                <a16:creationId xmlns:a16="http://schemas.microsoft.com/office/drawing/2014/main" id="{F9100617-B60E-5C60-8268-3CFE25C12FA4}"/>
              </a:ext>
            </a:extLst>
          </p:cNvPr>
          <p:cNvSpPr/>
          <p:nvPr/>
        </p:nvSpPr>
        <p:spPr>
          <a:xfrm>
            <a:off x="6803661" y="1610746"/>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6" name="TextBox 15">
            <a:extLst>
              <a:ext uri="{FF2B5EF4-FFF2-40B4-BE49-F238E27FC236}">
                <a16:creationId xmlns:a16="http://schemas.microsoft.com/office/drawing/2014/main" id="{0F918F32-674D-D580-A94F-A2B8F52051FA}"/>
              </a:ext>
            </a:extLst>
          </p:cNvPr>
          <p:cNvSpPr txBox="1"/>
          <p:nvPr/>
        </p:nvSpPr>
        <p:spPr>
          <a:xfrm>
            <a:off x="6823467" y="2163432"/>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grpSp>
        <p:nvGrpSpPr>
          <p:cNvPr id="18" name="Google Shape;10498;p79">
            <a:extLst>
              <a:ext uri="{FF2B5EF4-FFF2-40B4-BE49-F238E27FC236}">
                <a16:creationId xmlns:a16="http://schemas.microsoft.com/office/drawing/2014/main" id="{3272BF09-AEDA-9702-1AD4-8ED77410EF3C}"/>
              </a:ext>
            </a:extLst>
          </p:cNvPr>
          <p:cNvGrpSpPr/>
          <p:nvPr/>
        </p:nvGrpSpPr>
        <p:grpSpPr>
          <a:xfrm>
            <a:off x="1210983" y="4515629"/>
            <a:ext cx="371883" cy="365691"/>
            <a:chOff x="860940" y="2746477"/>
            <a:chExt cx="371883" cy="365691"/>
          </a:xfrm>
        </p:grpSpPr>
        <p:sp>
          <p:nvSpPr>
            <p:cNvPr id="19" name="Google Shape;10499;p79">
              <a:extLst>
                <a:ext uri="{FF2B5EF4-FFF2-40B4-BE49-F238E27FC236}">
                  <a16:creationId xmlns:a16="http://schemas.microsoft.com/office/drawing/2014/main" id="{7C582235-40FA-C6AD-DD68-1778AD70CDB4}"/>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00;p79">
              <a:extLst>
                <a:ext uri="{FF2B5EF4-FFF2-40B4-BE49-F238E27FC236}">
                  <a16:creationId xmlns:a16="http://schemas.microsoft.com/office/drawing/2014/main" id="{E1D42D67-9773-022C-195A-4B623846B454}"/>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1;p79">
              <a:extLst>
                <a:ext uri="{FF2B5EF4-FFF2-40B4-BE49-F238E27FC236}">
                  <a16:creationId xmlns:a16="http://schemas.microsoft.com/office/drawing/2014/main" id="{410A1274-D6C1-DDE3-4B26-09692841035B}"/>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02;p79">
              <a:extLst>
                <a:ext uri="{FF2B5EF4-FFF2-40B4-BE49-F238E27FC236}">
                  <a16:creationId xmlns:a16="http://schemas.microsoft.com/office/drawing/2014/main" id="{F549F870-E015-DA40-0E3B-805E3BAB47CC}"/>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03;p79">
              <a:extLst>
                <a:ext uri="{FF2B5EF4-FFF2-40B4-BE49-F238E27FC236}">
                  <a16:creationId xmlns:a16="http://schemas.microsoft.com/office/drawing/2014/main" id="{A69ABA37-9E47-2E89-600B-A8AD9DA5E862}"/>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466;p79">
            <a:extLst>
              <a:ext uri="{FF2B5EF4-FFF2-40B4-BE49-F238E27FC236}">
                <a16:creationId xmlns:a16="http://schemas.microsoft.com/office/drawing/2014/main" id="{357915C0-83E8-AF68-A97F-1F4E567B8C33}"/>
              </a:ext>
            </a:extLst>
          </p:cNvPr>
          <p:cNvGrpSpPr/>
          <p:nvPr/>
        </p:nvGrpSpPr>
        <p:grpSpPr>
          <a:xfrm>
            <a:off x="3391729" y="4612445"/>
            <a:ext cx="332761" cy="234066"/>
            <a:chOff x="7989683" y="2350207"/>
            <a:chExt cx="332761" cy="234066"/>
          </a:xfrm>
        </p:grpSpPr>
        <p:sp>
          <p:nvSpPr>
            <p:cNvPr id="25" name="Google Shape;10467;p79">
              <a:extLst>
                <a:ext uri="{FF2B5EF4-FFF2-40B4-BE49-F238E27FC236}">
                  <a16:creationId xmlns:a16="http://schemas.microsoft.com/office/drawing/2014/main" id="{FCFD10C4-1F32-F2CB-3A42-424D998BDF50}"/>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68;p79">
              <a:extLst>
                <a:ext uri="{FF2B5EF4-FFF2-40B4-BE49-F238E27FC236}">
                  <a16:creationId xmlns:a16="http://schemas.microsoft.com/office/drawing/2014/main" id="{43BCF840-4DAC-35AA-E006-EFD7F19993D1}"/>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69;p79">
              <a:extLst>
                <a:ext uri="{FF2B5EF4-FFF2-40B4-BE49-F238E27FC236}">
                  <a16:creationId xmlns:a16="http://schemas.microsoft.com/office/drawing/2014/main" id="{AF3735E0-3E45-7484-1AFA-47D27563C204}"/>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70;p79">
              <a:extLst>
                <a:ext uri="{FF2B5EF4-FFF2-40B4-BE49-F238E27FC236}">
                  <a16:creationId xmlns:a16="http://schemas.microsoft.com/office/drawing/2014/main" id="{843285A3-6DEA-613A-7196-23AAE317428A}"/>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71;p79">
              <a:extLst>
                <a:ext uri="{FF2B5EF4-FFF2-40B4-BE49-F238E27FC236}">
                  <a16:creationId xmlns:a16="http://schemas.microsoft.com/office/drawing/2014/main" id="{6D8B1E36-45B2-3B10-1D67-4D218612542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72;p79">
              <a:extLst>
                <a:ext uri="{FF2B5EF4-FFF2-40B4-BE49-F238E27FC236}">
                  <a16:creationId xmlns:a16="http://schemas.microsoft.com/office/drawing/2014/main" id="{0F21EA6B-EAEC-D010-6615-9E70569FE8EE}"/>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523;p79">
            <a:extLst>
              <a:ext uri="{FF2B5EF4-FFF2-40B4-BE49-F238E27FC236}">
                <a16:creationId xmlns:a16="http://schemas.microsoft.com/office/drawing/2014/main" id="{7E861AA8-1BA9-CE8C-C0A4-C67FB2FFF7AA}"/>
              </a:ext>
            </a:extLst>
          </p:cNvPr>
          <p:cNvGrpSpPr/>
          <p:nvPr/>
        </p:nvGrpSpPr>
        <p:grpSpPr>
          <a:xfrm>
            <a:off x="5533353" y="4483662"/>
            <a:ext cx="381346" cy="368644"/>
            <a:chOff x="4675986" y="2745684"/>
            <a:chExt cx="381346" cy="368644"/>
          </a:xfrm>
        </p:grpSpPr>
        <p:sp>
          <p:nvSpPr>
            <p:cNvPr id="32" name="Google Shape;10524;p79">
              <a:extLst>
                <a:ext uri="{FF2B5EF4-FFF2-40B4-BE49-F238E27FC236}">
                  <a16:creationId xmlns:a16="http://schemas.microsoft.com/office/drawing/2014/main" id="{A04B984F-C95D-6CD1-3EE9-2086E177D3D0}"/>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5;p79">
              <a:extLst>
                <a:ext uri="{FF2B5EF4-FFF2-40B4-BE49-F238E27FC236}">
                  <a16:creationId xmlns:a16="http://schemas.microsoft.com/office/drawing/2014/main" id="{76D640FE-F445-742A-1795-9A32F5C5BAEE}"/>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0449;p79">
            <a:extLst>
              <a:ext uri="{FF2B5EF4-FFF2-40B4-BE49-F238E27FC236}">
                <a16:creationId xmlns:a16="http://schemas.microsoft.com/office/drawing/2014/main" id="{5343E947-E5CD-E650-10A1-71CE809C01FC}"/>
              </a:ext>
            </a:extLst>
          </p:cNvPr>
          <p:cNvSpPr/>
          <p:nvPr/>
        </p:nvSpPr>
        <p:spPr>
          <a:xfrm>
            <a:off x="7723561" y="4494967"/>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Rounded Corners 34">
            <a:extLst>
              <a:ext uri="{FF2B5EF4-FFF2-40B4-BE49-F238E27FC236}">
                <a16:creationId xmlns:a16="http://schemas.microsoft.com/office/drawing/2014/main" id="{57858A1A-D96F-C69F-96BD-4BE2BC0AD398}"/>
              </a:ext>
            </a:extLst>
          </p:cNvPr>
          <p:cNvSpPr/>
          <p:nvPr/>
        </p:nvSpPr>
        <p:spPr>
          <a:xfrm>
            <a:off x="493732" y="-4273734"/>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36" name="Google Shape;171;p39">
            <a:extLst>
              <a:ext uri="{FF2B5EF4-FFF2-40B4-BE49-F238E27FC236}">
                <a16:creationId xmlns:a16="http://schemas.microsoft.com/office/drawing/2014/main" id="{FE13F93E-792A-6AC0-96F6-6088FC7CC63A}"/>
              </a:ext>
            </a:extLst>
          </p:cNvPr>
          <p:cNvSpPr txBox="1">
            <a:spLocks noGrp="1"/>
          </p:cNvSpPr>
          <p:nvPr>
            <p:ph type="body" idx="1"/>
          </p:nvPr>
        </p:nvSpPr>
        <p:spPr>
          <a:xfrm>
            <a:off x="938500" y="-4218041"/>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spTree>
    <p:extLst>
      <p:ext uri="{BB962C8B-B14F-4D97-AF65-F5344CB8AC3E}">
        <p14:creationId xmlns:p14="http://schemas.microsoft.com/office/powerpoint/2010/main" val="362790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Architecture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a:t>
            </a:r>
            <a:endParaRPr dirty="0"/>
          </a:p>
        </p:txBody>
      </p:sp>
      <p:sp>
        <p:nvSpPr>
          <p:cNvPr id="236" name="Google Shape;236;p46"/>
          <p:cNvSpPr txBox="1">
            <a:spLocks noGrp="1"/>
          </p:cNvSpPr>
          <p:nvPr>
            <p:ph type="subTitle" idx="1"/>
          </p:nvPr>
        </p:nvSpPr>
        <p:spPr>
          <a:xfrm>
            <a:off x="3673407" y="3452875"/>
            <a:ext cx="20670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050" dirty="0"/>
              <a:t>Automatic index generation.</a:t>
            </a:r>
          </a:p>
          <a:p>
            <a:pPr marL="285750" lvl="0" indent="-285750" algn="l" rtl="0">
              <a:spcBef>
                <a:spcPts val="0"/>
              </a:spcBef>
              <a:spcAft>
                <a:spcPts val="0"/>
              </a:spcAft>
              <a:buFont typeface="Arial" panose="020B0604020202020204" pitchFamily="34" charset="0"/>
              <a:buChar char="•"/>
            </a:pPr>
            <a:r>
              <a:rPr lang="en-IN" sz="1050" dirty="0"/>
              <a:t>Paraphrasing summarizer.</a:t>
            </a:r>
          </a:p>
          <a:p>
            <a:pPr marL="285750" lvl="0" indent="-285750" algn="l" rtl="0">
              <a:spcBef>
                <a:spcPts val="0"/>
              </a:spcBef>
              <a:spcAft>
                <a:spcPts val="0"/>
              </a:spcAft>
              <a:buFont typeface="Arial" panose="020B0604020202020204" pitchFamily="34" charset="0"/>
              <a:buChar char="•"/>
            </a:pPr>
            <a:r>
              <a:rPr lang="en-IN" sz="1050" dirty="0"/>
              <a:t>Passage retrieval. </a:t>
            </a:r>
          </a:p>
          <a:p>
            <a:pPr marL="285750" lvl="0" indent="-285750" algn="l" rtl="0">
              <a:spcBef>
                <a:spcPts val="0"/>
              </a:spcBef>
              <a:spcAft>
                <a:spcPts val="0"/>
              </a:spcAft>
              <a:buFont typeface="Arial" panose="020B0604020202020204" pitchFamily="34" charset="0"/>
              <a:buChar char="•"/>
            </a:pPr>
            <a:r>
              <a:rPr lang="en-IN" sz="1050" dirty="0"/>
              <a:t>Query rewriting.</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OUTPUT</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INPUT</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 dirty="0"/>
              <a:t>Speech to text</a:t>
            </a:r>
            <a:endParaRPr dirty="0"/>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8710" y="189516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50143"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36;p46">
            <a:extLst>
              <a:ext uri="{FF2B5EF4-FFF2-40B4-BE49-F238E27FC236}">
                <a16:creationId xmlns:a16="http://schemas.microsoft.com/office/drawing/2014/main" id="{22E95BCC-0E7A-3FFD-A521-CAD41D044A9F}"/>
              </a:ext>
            </a:extLst>
          </p:cNvPr>
          <p:cNvSpPr txBox="1">
            <a:spLocks/>
          </p:cNvSpPr>
          <p:nvPr/>
        </p:nvSpPr>
        <p:spPr>
          <a:xfrm>
            <a:off x="6298366" y="3461422"/>
            <a:ext cx="20670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050" dirty="0"/>
              <a:t>V</a:t>
            </a:r>
            <a:r>
              <a:rPr lang="en-IN" sz="1050" dirty="0"/>
              <a:t>oice Enabled to read out the generated output</a:t>
            </a:r>
          </a:p>
        </p:txBody>
      </p:sp>
      <p:grpSp>
        <p:nvGrpSpPr>
          <p:cNvPr id="4" name="Google Shape;10787;p79">
            <a:extLst>
              <a:ext uri="{FF2B5EF4-FFF2-40B4-BE49-F238E27FC236}">
                <a16:creationId xmlns:a16="http://schemas.microsoft.com/office/drawing/2014/main" id="{EF895546-3461-9319-C183-15A0A5F13BDC}"/>
              </a:ext>
            </a:extLst>
          </p:cNvPr>
          <p:cNvGrpSpPr/>
          <p:nvPr/>
        </p:nvGrpSpPr>
        <p:grpSpPr>
          <a:xfrm>
            <a:off x="1891004" y="2084833"/>
            <a:ext cx="380012" cy="351274"/>
            <a:chOff x="7384751" y="4147984"/>
            <a:chExt cx="380012" cy="351274"/>
          </a:xfrm>
          <a:solidFill>
            <a:schemeClr val="tx1"/>
          </a:solidFill>
        </p:grpSpPr>
        <p:sp>
          <p:nvSpPr>
            <p:cNvPr id="5" name="Google Shape;10788;p79">
              <a:extLst>
                <a:ext uri="{FF2B5EF4-FFF2-40B4-BE49-F238E27FC236}">
                  <a16:creationId xmlns:a16="http://schemas.microsoft.com/office/drawing/2014/main" id="{E0BEC95C-237A-8F52-3ECE-9725A2C83C61}"/>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0789;p79">
              <a:extLst>
                <a:ext uri="{FF2B5EF4-FFF2-40B4-BE49-F238E27FC236}">
                  <a16:creationId xmlns:a16="http://schemas.microsoft.com/office/drawing/2014/main" id="{EBF4C56A-4F41-F327-8349-409038E606BE}"/>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7" name="Google Shape;10790;p79">
              <a:extLst>
                <a:ext uri="{FF2B5EF4-FFF2-40B4-BE49-F238E27FC236}">
                  <a16:creationId xmlns:a16="http://schemas.microsoft.com/office/drawing/2014/main" id="{761000D7-68A9-52C0-DD68-47C7F3FF1222}"/>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0791;p79">
              <a:extLst>
                <a:ext uri="{FF2B5EF4-FFF2-40B4-BE49-F238E27FC236}">
                  <a16:creationId xmlns:a16="http://schemas.microsoft.com/office/drawing/2014/main" id="{08621754-5DFD-4C20-A8ED-3021330D8199}"/>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0792;p79">
              <a:extLst>
                <a:ext uri="{FF2B5EF4-FFF2-40B4-BE49-F238E27FC236}">
                  <a16:creationId xmlns:a16="http://schemas.microsoft.com/office/drawing/2014/main" id="{E2BA5203-1D49-B972-52F2-FE74EC6E7771}"/>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0" name="Google Shape;10438;p79">
            <a:extLst>
              <a:ext uri="{FF2B5EF4-FFF2-40B4-BE49-F238E27FC236}">
                <a16:creationId xmlns:a16="http://schemas.microsoft.com/office/drawing/2014/main" id="{50030E72-7677-0399-C851-17DE7C90C430}"/>
              </a:ext>
            </a:extLst>
          </p:cNvPr>
          <p:cNvGrpSpPr/>
          <p:nvPr/>
        </p:nvGrpSpPr>
        <p:grpSpPr>
          <a:xfrm>
            <a:off x="6926150" y="2079313"/>
            <a:ext cx="362991" cy="290018"/>
            <a:chOff x="3049653" y="2321468"/>
            <a:chExt cx="362991" cy="290018"/>
          </a:xfrm>
          <a:solidFill>
            <a:schemeClr val="tx1"/>
          </a:solidFill>
        </p:grpSpPr>
        <p:sp>
          <p:nvSpPr>
            <p:cNvPr id="11" name="Google Shape;10439;p79">
              <a:extLst>
                <a:ext uri="{FF2B5EF4-FFF2-40B4-BE49-F238E27FC236}">
                  <a16:creationId xmlns:a16="http://schemas.microsoft.com/office/drawing/2014/main" id="{B9E1C65B-112A-4847-2F5D-17CDEDB9D6BF}"/>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0;p79">
              <a:extLst>
                <a:ext uri="{FF2B5EF4-FFF2-40B4-BE49-F238E27FC236}">
                  <a16:creationId xmlns:a16="http://schemas.microsoft.com/office/drawing/2014/main" id="{6D6CB7E8-3361-C47F-1A8E-ED7DDA6344FE}"/>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1;p79">
              <a:extLst>
                <a:ext uri="{FF2B5EF4-FFF2-40B4-BE49-F238E27FC236}">
                  <a16:creationId xmlns:a16="http://schemas.microsoft.com/office/drawing/2014/main" id="{59BBB28F-3B86-93E4-823D-B357212703C7}"/>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2;p79">
              <a:extLst>
                <a:ext uri="{FF2B5EF4-FFF2-40B4-BE49-F238E27FC236}">
                  <a16:creationId xmlns:a16="http://schemas.microsoft.com/office/drawing/2014/main" id="{2470B7F1-D17D-BAB2-D468-80E1896A3317}"/>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403;p73">
            <a:extLst>
              <a:ext uri="{FF2B5EF4-FFF2-40B4-BE49-F238E27FC236}">
                <a16:creationId xmlns:a16="http://schemas.microsoft.com/office/drawing/2014/main" id="{4A9CA1B5-05A3-86F1-8607-E10FFCBC92F1}"/>
              </a:ext>
            </a:extLst>
          </p:cNvPr>
          <p:cNvGrpSpPr/>
          <p:nvPr/>
        </p:nvGrpSpPr>
        <p:grpSpPr>
          <a:xfrm>
            <a:off x="2970993" y="2017503"/>
            <a:ext cx="684600" cy="391689"/>
            <a:chOff x="4662475" y="1976500"/>
            <a:chExt cx="68725" cy="36625"/>
          </a:xfrm>
          <a:solidFill>
            <a:schemeClr val="tx1">
              <a:lumMod val="25000"/>
              <a:lumOff val="75000"/>
            </a:schemeClr>
          </a:solidFill>
        </p:grpSpPr>
        <p:sp>
          <p:nvSpPr>
            <p:cNvPr id="18" name="Google Shape;2404;p73">
              <a:extLst>
                <a:ext uri="{FF2B5EF4-FFF2-40B4-BE49-F238E27FC236}">
                  <a16:creationId xmlns:a16="http://schemas.microsoft.com/office/drawing/2014/main" id="{5CDEA300-8EB7-034A-BDCC-594E809CE7BE}"/>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5;p73">
              <a:extLst>
                <a:ext uri="{FF2B5EF4-FFF2-40B4-BE49-F238E27FC236}">
                  <a16:creationId xmlns:a16="http://schemas.microsoft.com/office/drawing/2014/main" id="{9D29AC3A-4414-5B31-0014-7A7381EC9807}"/>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6;p73">
              <a:extLst>
                <a:ext uri="{FF2B5EF4-FFF2-40B4-BE49-F238E27FC236}">
                  <a16:creationId xmlns:a16="http://schemas.microsoft.com/office/drawing/2014/main" id="{F8BA1A3F-389C-7876-DBAD-F52A76D00DF3}"/>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03;p73">
            <a:extLst>
              <a:ext uri="{FF2B5EF4-FFF2-40B4-BE49-F238E27FC236}">
                <a16:creationId xmlns:a16="http://schemas.microsoft.com/office/drawing/2014/main" id="{837E9C66-252E-09D7-4C82-0DFA4249FD08}"/>
              </a:ext>
            </a:extLst>
          </p:cNvPr>
          <p:cNvGrpSpPr/>
          <p:nvPr/>
        </p:nvGrpSpPr>
        <p:grpSpPr>
          <a:xfrm>
            <a:off x="5488401" y="2041749"/>
            <a:ext cx="684600" cy="391689"/>
            <a:chOff x="4662475" y="1976500"/>
            <a:chExt cx="68725" cy="36625"/>
          </a:xfrm>
          <a:solidFill>
            <a:schemeClr val="tx1">
              <a:lumMod val="25000"/>
              <a:lumOff val="75000"/>
            </a:schemeClr>
          </a:solidFill>
        </p:grpSpPr>
        <p:sp>
          <p:nvSpPr>
            <p:cNvPr id="26" name="Google Shape;2404;p73">
              <a:extLst>
                <a:ext uri="{FF2B5EF4-FFF2-40B4-BE49-F238E27FC236}">
                  <a16:creationId xmlns:a16="http://schemas.microsoft.com/office/drawing/2014/main" id="{7A348F6F-787A-E309-749C-2AA5A860F078}"/>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5;p73">
              <a:extLst>
                <a:ext uri="{FF2B5EF4-FFF2-40B4-BE49-F238E27FC236}">
                  <a16:creationId xmlns:a16="http://schemas.microsoft.com/office/drawing/2014/main" id="{2CE9B062-C703-679C-9F1D-736966402273}"/>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6;p73">
              <a:extLst>
                <a:ext uri="{FF2B5EF4-FFF2-40B4-BE49-F238E27FC236}">
                  <a16:creationId xmlns:a16="http://schemas.microsoft.com/office/drawing/2014/main" id="{C6ECB225-1F6B-6728-578B-EB70219AF3BE}"/>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35" presetClass="path" presetSubtype="0" repeatCount="indefinite" accel="50000" decel="50000" autoRev="1" fill="hold" nodeType="withEffect">
                                  <p:stCondLst>
                                    <p:cond delay="0"/>
                                  </p:stCondLst>
                                  <p:childTnLst>
                                    <p:animMotion origin="layout" path="M 3.61111E-6 3.08642E-6 L -0.01337 0.00092 " pathEditMode="relative" rAng="0" ptsTypes="AA">
                                      <p:cBhvr>
                                        <p:cTn id="11" dur="250" fill="hold"/>
                                        <p:tgtEl>
                                          <p:spTgt spid="17"/>
                                        </p:tgtEl>
                                        <p:attrNameLst>
                                          <p:attrName>ppt_x</p:attrName>
                                          <p:attrName>ppt_y</p:attrName>
                                        </p:attrNameLst>
                                      </p:cBhvr>
                                      <p:rCtr x="-67700" y="3100"/>
                                    </p:animMotion>
                                  </p:childTnLst>
                                </p:cTn>
                              </p:par>
                              <p:par>
                                <p:cTn id="12" presetID="35" presetClass="path" presetSubtype="0" repeatCount="indefinite" accel="50000" decel="50000" autoRev="1" fill="hold" nodeType="withEffect">
                                  <p:stCondLst>
                                    <p:cond delay="0"/>
                                  </p:stCondLst>
                                  <p:childTnLst>
                                    <p:animMotion origin="layout" path="M -3.61111E-6 3.45679E-6 L -0.01336 0.00092 " pathEditMode="relative" rAng="0" ptsTypes="AA">
                                      <p:cBhvr>
                                        <p:cTn id="13" dur="250" fill="hold"/>
                                        <p:tgtEl>
                                          <p:spTgt spid="25"/>
                                        </p:tgtEl>
                                        <p:attrNameLst>
                                          <p:attrName>ppt_x</p:attrName>
                                          <p:attrName>ppt_y</p:attrName>
                                        </p:attrNameLst>
                                      </p:cBhvr>
                                      <p:rCtr x="-67700" y="3100"/>
                                    </p:animMotion>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anim calcmode="lin" valueType="num">
                                      <p:cBhvr>
                                        <p:cTn id="18" dur="1000" fill="hold"/>
                                        <p:tgtEl>
                                          <p:spTgt spid="235"/>
                                        </p:tgtEl>
                                        <p:attrNameLst>
                                          <p:attrName>ppt_x</p:attrName>
                                        </p:attrNameLst>
                                      </p:cBhvr>
                                      <p:tavLst>
                                        <p:tav tm="0">
                                          <p:val>
                                            <p:strVal val="#ppt_x"/>
                                          </p:val>
                                        </p:tav>
                                        <p:tav tm="100000">
                                          <p:val>
                                            <p:strVal val="#ppt_x"/>
                                          </p:val>
                                        </p:tav>
                                      </p:tavLst>
                                    </p:anim>
                                    <p:anim calcmode="lin" valueType="num">
                                      <p:cBhvr>
                                        <p:cTn id="19" dur="1000" fill="hold"/>
                                        <p:tgtEl>
                                          <p:spTgt spid="2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fade">
                                      <p:cBhvr>
                                        <p:cTn id="27" dur="1000"/>
                                        <p:tgtEl>
                                          <p:spTgt spid="237"/>
                                        </p:tgtEl>
                                      </p:cBhvr>
                                    </p:animEffect>
                                    <p:anim calcmode="lin" valueType="num">
                                      <p:cBhvr>
                                        <p:cTn id="28" dur="1000" fill="hold"/>
                                        <p:tgtEl>
                                          <p:spTgt spid="237"/>
                                        </p:tgtEl>
                                        <p:attrNameLst>
                                          <p:attrName>ppt_x</p:attrName>
                                        </p:attrNameLst>
                                      </p:cBhvr>
                                      <p:tavLst>
                                        <p:tav tm="0">
                                          <p:val>
                                            <p:strVal val="#ppt_x"/>
                                          </p:val>
                                        </p:tav>
                                        <p:tav tm="100000">
                                          <p:val>
                                            <p:strVal val="#ppt_x"/>
                                          </p:val>
                                        </p:tav>
                                      </p:tavLst>
                                    </p:anim>
                                    <p:anim calcmode="lin" valueType="num">
                                      <p:cBhvr>
                                        <p:cTn id="29" dur="1000" fill="hold"/>
                                        <p:tgtEl>
                                          <p:spTgt spid="237"/>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240">
                                            <p:txEl>
                                              <p:pRg st="0" end="0"/>
                                            </p:txEl>
                                          </p:spTgt>
                                        </p:tgtEl>
                                        <p:attrNameLst>
                                          <p:attrName>style.visibility</p:attrName>
                                        </p:attrNameLst>
                                      </p:cBhvr>
                                      <p:to>
                                        <p:strVal val="visible"/>
                                      </p:to>
                                    </p:set>
                                    <p:animEffect transition="in" filter="fade">
                                      <p:cBhvr>
                                        <p:cTn id="33" dur="1000"/>
                                        <p:tgtEl>
                                          <p:spTgt spid="240">
                                            <p:txEl>
                                              <p:pRg st="0" end="0"/>
                                            </p:txEl>
                                          </p:spTgt>
                                        </p:tgtEl>
                                      </p:cBhvr>
                                    </p:animEffect>
                                    <p:anim calcmode="lin" valueType="num">
                                      <p:cBhvr>
                                        <p:cTn id="34"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Effect transition="in" filter="fade">
                                      <p:cBhvr>
                                        <p:cTn id="39" dur="1000"/>
                                        <p:tgtEl>
                                          <p:spTgt spid="236">
                                            <p:txEl>
                                              <p:pRg st="0" end="0"/>
                                            </p:txEl>
                                          </p:spTgt>
                                        </p:tgtEl>
                                      </p:cBhvr>
                                    </p:animEffect>
                                    <p:anim calcmode="lin" valueType="num">
                                      <p:cBhvr>
                                        <p:cTn id="40" dur="1000" fill="hold"/>
                                        <p:tgtEl>
                                          <p:spTgt spid="236">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36">
                                            <p:txEl>
                                              <p:pRg st="0" end="0"/>
                                            </p:tx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36">
                                            <p:txEl>
                                              <p:pRg st="1" end="1"/>
                                            </p:txEl>
                                          </p:spTgt>
                                        </p:tgtEl>
                                        <p:attrNameLst>
                                          <p:attrName>style.visibility</p:attrName>
                                        </p:attrNameLst>
                                      </p:cBhvr>
                                      <p:to>
                                        <p:strVal val="visible"/>
                                      </p:to>
                                    </p:set>
                                    <p:animEffect transition="in" filter="fade">
                                      <p:cBhvr>
                                        <p:cTn id="44" dur="1000"/>
                                        <p:tgtEl>
                                          <p:spTgt spid="236">
                                            <p:txEl>
                                              <p:pRg st="1" end="1"/>
                                            </p:txEl>
                                          </p:spTgt>
                                        </p:tgtEl>
                                      </p:cBhvr>
                                    </p:animEffect>
                                    <p:anim calcmode="lin" valueType="num">
                                      <p:cBhvr>
                                        <p:cTn id="45" dur="1000" fill="hold"/>
                                        <p:tgtEl>
                                          <p:spTgt spid="23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236">
                                            <p:txEl>
                                              <p:pRg st="1" end="1"/>
                                            </p:txEl>
                                          </p:spTgt>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36">
                                            <p:txEl>
                                              <p:pRg st="2" end="2"/>
                                            </p:txEl>
                                          </p:spTgt>
                                        </p:tgtEl>
                                        <p:attrNameLst>
                                          <p:attrName>style.visibility</p:attrName>
                                        </p:attrNameLst>
                                      </p:cBhvr>
                                      <p:to>
                                        <p:strVal val="visible"/>
                                      </p:to>
                                    </p:set>
                                    <p:animEffect transition="in" filter="fade">
                                      <p:cBhvr>
                                        <p:cTn id="49" dur="1000"/>
                                        <p:tgtEl>
                                          <p:spTgt spid="236">
                                            <p:txEl>
                                              <p:pRg st="2" end="2"/>
                                            </p:txEl>
                                          </p:spTgt>
                                        </p:tgtEl>
                                      </p:cBhvr>
                                    </p:animEffect>
                                    <p:anim calcmode="lin" valueType="num">
                                      <p:cBhvr>
                                        <p:cTn id="50" dur="1000" fill="hold"/>
                                        <p:tgtEl>
                                          <p:spTgt spid="23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36">
                                            <p:txEl>
                                              <p:pRg st="2" end="2"/>
                                            </p:txEl>
                                          </p:spTgt>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6">
                                            <p:txEl>
                                              <p:pRg st="3" end="3"/>
                                            </p:txEl>
                                          </p:spTgt>
                                        </p:tgtEl>
                                        <p:attrNameLst>
                                          <p:attrName>style.visibility</p:attrName>
                                        </p:attrNameLst>
                                      </p:cBhvr>
                                      <p:to>
                                        <p:strVal val="visible"/>
                                      </p:to>
                                    </p:set>
                                    <p:animEffect transition="in" filter="fade">
                                      <p:cBhvr>
                                        <p:cTn id="54" dur="1000"/>
                                        <p:tgtEl>
                                          <p:spTgt spid="236">
                                            <p:txEl>
                                              <p:pRg st="3" end="3"/>
                                            </p:txEl>
                                          </p:spTgt>
                                        </p:tgtEl>
                                      </p:cBhvr>
                                    </p:animEffect>
                                    <p:anim calcmode="lin" valueType="num">
                                      <p:cBhvr>
                                        <p:cTn id="55" dur="1000" fill="hold"/>
                                        <p:tgtEl>
                                          <p:spTgt spid="236">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236">
                                            <p:txEl>
                                              <p:pRg st="3" end="3"/>
                                            </p:txEl>
                                          </p:spTgt>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P spid="236" grpId="0" uiExpand="1" build="p"/>
      <p:bldP spid="237" grpId="0"/>
      <p:bldP spid="239" grpId="0"/>
      <p:bldP spid="240" grpId="0" build="p"/>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22800" y="176114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dirty="0"/>
              <a:t>Processor: Intel i3 9</a:t>
            </a:r>
            <a:r>
              <a:rPr lang="en-US" baseline="30000" dirty="0"/>
              <a:t>th</a:t>
            </a:r>
            <a:r>
              <a:rPr lang="en-US" dirty="0"/>
              <a:t> gen(Min)</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Ram: 4GB DDR4</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Internet Connectivity</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OS: Windows 7+</a:t>
            </a:r>
          </a:p>
          <a:p>
            <a:pPr marL="457200" lvl="0" indent="-317500" algn="l" rtl="0">
              <a:spcBef>
                <a:spcPts val="1000"/>
              </a:spcBef>
              <a:spcAft>
                <a:spcPts val="0"/>
              </a:spcAft>
              <a:buClr>
                <a:schemeClr val="lt1"/>
              </a:buClr>
              <a:buSzPts val="1400"/>
              <a:buChar char="●"/>
            </a:pPr>
            <a:r>
              <a:rPr lang="en-US" dirty="0"/>
              <a:t>Language : Python</a:t>
            </a:r>
          </a:p>
          <a:p>
            <a:pPr marL="457200" lvl="0" indent="-317500" algn="l" rtl="0">
              <a:spcBef>
                <a:spcPts val="1000"/>
              </a:spcBef>
              <a:spcAft>
                <a:spcPts val="0"/>
              </a:spcAft>
              <a:buClr>
                <a:schemeClr val="lt1"/>
              </a:buClr>
              <a:buSzPts val="1400"/>
              <a:buChar char="●"/>
            </a:pPr>
            <a:r>
              <a:rPr lang="en-US" dirty="0">
                <a:solidFill>
                  <a:schemeClr val="lt1"/>
                </a:solidFill>
              </a:rPr>
              <a:t>Libraries used : </a:t>
            </a:r>
            <a:r>
              <a:rPr lang="en-US" dirty="0" err="1">
                <a:solidFill>
                  <a:schemeClr val="lt1"/>
                </a:solidFill>
              </a:rPr>
              <a:t>nltk</a:t>
            </a:r>
            <a:r>
              <a:rPr lang="en-US" dirty="0">
                <a:solidFill>
                  <a:schemeClr val="lt1"/>
                </a:solidFill>
              </a:rPr>
              <a:t>, wordnet, </a:t>
            </a:r>
            <a:r>
              <a:rPr lang="en-US" dirty="0" err="1">
                <a:solidFill>
                  <a:schemeClr val="lt1"/>
                </a:solidFill>
              </a:rPr>
              <a:t>pyTorch</a:t>
            </a:r>
            <a:r>
              <a:rPr lang="en-US" dirty="0"/>
              <a:t>, </a:t>
            </a:r>
            <a:r>
              <a:rPr lang="en-US" dirty="0" err="1"/>
              <a:t>openai</a:t>
            </a:r>
            <a:r>
              <a:rPr lang="en-US" dirty="0"/>
              <a:t>, pyttsx3, </a:t>
            </a:r>
            <a:r>
              <a:rPr lang="en-US" dirty="0" err="1"/>
              <a:t>speech_recognition</a:t>
            </a:r>
            <a:r>
              <a:rPr lang="en-US" dirty="0"/>
              <a:t>, flask</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requirements</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Google Shape;2182;p69">
            <a:extLst>
              <a:ext uri="{FF2B5EF4-FFF2-40B4-BE49-F238E27FC236}">
                <a16:creationId xmlns:a16="http://schemas.microsoft.com/office/drawing/2014/main" id="{695E5CB5-D52D-8318-9D7D-E4AF522A8D82}"/>
              </a:ext>
            </a:extLst>
          </p:cNvPr>
          <p:cNvPicPr preferRelativeResize="0"/>
          <p:nvPr/>
        </p:nvPicPr>
        <p:blipFill>
          <a:blip r:embed="rId3">
            <a:alphaModFix/>
          </a:blip>
          <a:stretch>
            <a:fillRect/>
          </a:stretch>
        </p:blipFill>
        <p:spPr>
          <a:xfrm>
            <a:off x="276931" y="1824350"/>
            <a:ext cx="2539443" cy="747400"/>
          </a:xfrm>
          <a:prstGeom prst="rect">
            <a:avLst/>
          </a:prstGeom>
          <a:noFill/>
          <a:ln>
            <a:noFill/>
          </a:ln>
        </p:spPr>
      </p:pic>
      <p:pic>
        <p:nvPicPr>
          <p:cNvPr id="15" name="Google Shape;2183;p69">
            <a:extLst>
              <a:ext uri="{FF2B5EF4-FFF2-40B4-BE49-F238E27FC236}">
                <a16:creationId xmlns:a16="http://schemas.microsoft.com/office/drawing/2014/main" id="{24B58BED-1911-37EA-346F-EAA03F65B24B}"/>
              </a:ext>
            </a:extLst>
          </p:cNvPr>
          <p:cNvPicPr preferRelativeResize="0"/>
          <p:nvPr/>
        </p:nvPicPr>
        <p:blipFill>
          <a:blip r:embed="rId4">
            <a:alphaModFix/>
          </a:blip>
          <a:stretch>
            <a:fillRect/>
          </a:stretch>
        </p:blipFill>
        <p:spPr>
          <a:xfrm rot="10800000">
            <a:off x="2357133" y="1824350"/>
            <a:ext cx="1976586" cy="747400"/>
          </a:xfrm>
          <a:prstGeom prst="rect">
            <a:avLst/>
          </a:prstGeom>
          <a:noFill/>
          <a:ln>
            <a:noFill/>
          </a:ln>
        </p:spPr>
      </p:pic>
      <p:pic>
        <p:nvPicPr>
          <p:cNvPr id="16" name="Google Shape;2184;p69">
            <a:extLst>
              <a:ext uri="{FF2B5EF4-FFF2-40B4-BE49-F238E27FC236}">
                <a16:creationId xmlns:a16="http://schemas.microsoft.com/office/drawing/2014/main" id="{68057B17-FE1A-C234-0F5F-B2E9DF1301F6}"/>
              </a:ext>
            </a:extLst>
          </p:cNvPr>
          <p:cNvPicPr preferRelativeResize="0"/>
          <p:nvPr/>
        </p:nvPicPr>
        <p:blipFill>
          <a:blip r:embed="rId5">
            <a:alphaModFix/>
          </a:blip>
          <a:stretch>
            <a:fillRect/>
          </a:stretch>
        </p:blipFill>
        <p:spPr>
          <a:xfrm>
            <a:off x="995912" y="2810404"/>
            <a:ext cx="3040307" cy="747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anim calcmode="lin" valueType="num">
                                      <p:cBhvr>
                                        <p:cTn id="8" dur="1000" fill="hold"/>
                                        <p:tgtEl>
                                          <p:spTgt spid="2091"/>
                                        </p:tgtEl>
                                        <p:attrNameLst>
                                          <p:attrName>ppt_x</p:attrName>
                                        </p:attrNameLst>
                                      </p:cBhvr>
                                      <p:tavLst>
                                        <p:tav tm="0">
                                          <p:val>
                                            <p:strVal val="#ppt_x"/>
                                          </p:val>
                                        </p:tav>
                                        <p:tav tm="100000">
                                          <p:val>
                                            <p:strVal val="#ppt_x"/>
                                          </p:val>
                                        </p:tav>
                                      </p:tavLst>
                                    </p:anim>
                                    <p:anim calcmode="lin" valueType="num">
                                      <p:cBhvr>
                                        <p:cTn id="9" dur="1000" fill="hold"/>
                                        <p:tgtEl>
                                          <p:spTgt spid="20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Related Work</a:t>
            </a:r>
            <a:endParaRPr dirty="0"/>
          </a:p>
        </p:txBody>
      </p:sp>
      <p:sp>
        <p:nvSpPr>
          <p:cNvPr id="171" name="Google Shape;171;p39"/>
          <p:cNvSpPr txBox="1">
            <a:spLocks noGrp="1"/>
          </p:cNvSpPr>
          <p:nvPr>
            <p:ph type="body" idx="1"/>
          </p:nvPr>
        </p:nvSpPr>
        <p:spPr>
          <a:xfrm>
            <a:off x="938500" y="915725"/>
            <a:ext cx="7172100" cy="337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existing tools provide text annotation tools, such as bookmarking, note taking, or outlining facilities. However, these facilities are often crude. For example, the user often cannot directly go to the position of a bookmark in the original document (through a hyperlink, for example), or integrate bookmarks into existing outlines; thus limiting his access.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NLP techniques used to improve the reading and writing tasks of the visually handicapped include word prediction and homonym checking. Word prediction allows the application to predict the most likely word to be typed given the previous context. The user types a letter and the program offers a list of the most likely words beginning with that letter. If the required word is on the list, it can be quickly selected. If the word is not on the list, typing the next letter will bring up a different choice and so on. Homonym support provides auditory and visual reinforcement of commonly confused like-sounding words. To avoid the confusion between homophones, the program colour codes confusable words and lists possible alternatives with audible definitions and sample sentences.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8220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TIMELINE</a:t>
            </a:r>
            <a:endParaRPr dirty="0"/>
          </a:p>
        </p:txBody>
      </p:sp>
      <p:cxnSp>
        <p:nvCxnSpPr>
          <p:cNvPr id="1956" name="Google Shape;1956;p54"/>
          <p:cNvCxnSpPr>
            <a:cxnSpLocks/>
            <a:endCxn id="1965" idx="2"/>
          </p:cNvCxnSpPr>
          <p:nvPr/>
        </p:nvCxnSpPr>
        <p:spPr>
          <a:xfrm>
            <a:off x="1245300" y="2859300"/>
            <a:ext cx="42895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Review 0</a:t>
            </a:r>
            <a:endParaRPr sz="1400" dirty="0">
              <a:solidFill>
                <a:schemeClr val="lt1"/>
              </a:solidFill>
            </a:endParaRPr>
          </a:p>
        </p:txBody>
      </p:sp>
      <p:sp>
        <p:nvSpPr>
          <p:cNvPr id="1958" name="Google Shape;1958;p54"/>
          <p:cNvSpPr txBox="1">
            <a:spLocks noGrp="1"/>
          </p:cNvSpPr>
          <p:nvPr>
            <p:ph type="subTitle" idx="4294967295"/>
          </p:nvPr>
        </p:nvSpPr>
        <p:spPr>
          <a:xfrm>
            <a:off x="1019364" y="3183038"/>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The big Idea</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2</a:t>
            </a:r>
            <a:endParaRPr sz="1400" dirty="0">
              <a:solidFill>
                <a:schemeClr val="lt1"/>
              </a:solidFill>
            </a:endParaRPr>
          </a:p>
        </p:txBody>
      </p:sp>
      <p:sp>
        <p:nvSpPr>
          <p:cNvPr id="1960" name="Google Shape;1960;p54"/>
          <p:cNvSpPr txBox="1">
            <a:spLocks noGrp="1"/>
          </p:cNvSpPr>
          <p:nvPr>
            <p:ph type="subTitle" idx="4294967295"/>
          </p:nvPr>
        </p:nvSpPr>
        <p:spPr>
          <a:xfrm>
            <a:off x="4738563" y="3183038"/>
            <a:ext cx="1703058" cy="72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dirty="0">
                <a:solidFill>
                  <a:schemeClr val="lt1"/>
                </a:solidFill>
              </a:rPr>
              <a:t>Implementation and Integration</a:t>
            </a:r>
            <a:endParaRPr sz="1400" dirty="0">
              <a:solidFill>
                <a:schemeClr val="lt1"/>
              </a:solidFill>
            </a:endParaRP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879789" y="1892972"/>
            <a:ext cx="1527300"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Basic outline &amp; framework</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1</a:t>
            </a:r>
            <a:endParaRPr sz="1400" dirty="0">
              <a:solidFill>
                <a:schemeClr val="lt1"/>
              </a:solidFill>
            </a:endParaRPr>
          </a:p>
        </p:txBody>
      </p:sp>
      <p:sp>
        <p:nvSpPr>
          <p:cNvPr id="1963" name="Google Shape;1963;p54"/>
          <p:cNvSpPr txBox="1">
            <a:spLocks noGrp="1"/>
          </p:cNvSpPr>
          <p:nvPr>
            <p:ph type="subTitle" idx="4294967295"/>
          </p:nvPr>
        </p:nvSpPr>
        <p:spPr>
          <a:xfrm>
            <a:off x="6597338" y="1881059"/>
            <a:ext cx="1632261" cy="725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solidFill>
                  <a:schemeClr val="lt1"/>
                </a:solidFill>
              </a:rPr>
              <a:t>Fully-functional Protoype</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lt1"/>
                </a:solidFill>
              </a:rPr>
              <a:t>Review 3</a:t>
            </a:r>
            <a:endParaRPr sz="1400" dirty="0">
              <a:solidFill>
                <a:schemeClr val="lt1"/>
              </a:solidFill>
            </a:endParaRPr>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 name="Google Shape;1956;p54">
            <a:extLst>
              <a:ext uri="{FF2B5EF4-FFF2-40B4-BE49-F238E27FC236}">
                <a16:creationId xmlns:a16="http://schemas.microsoft.com/office/drawing/2014/main" id="{F401648D-5CB4-FC15-FF8A-A92576E3E273}"/>
              </a:ext>
            </a:extLst>
          </p:cNvPr>
          <p:cNvCxnSpPr>
            <a:cxnSpLocks/>
            <a:stCxn id="1965" idx="6"/>
            <a:endCxn id="1966" idx="2"/>
          </p:cNvCxnSpPr>
          <p:nvPr/>
        </p:nvCxnSpPr>
        <p:spPr>
          <a:xfrm>
            <a:off x="1891750" y="2859300"/>
            <a:ext cx="1642925" cy="0"/>
          </a:xfrm>
          <a:prstGeom prst="straightConnector1">
            <a:avLst/>
          </a:prstGeom>
          <a:noFill/>
          <a:ln w="19050" cap="flat" cmpd="sng">
            <a:solidFill>
              <a:schemeClr val="accent1"/>
            </a:solidFill>
            <a:prstDash val="solid"/>
            <a:round/>
            <a:headEnd type="none" w="med" len="med"/>
            <a:tailEnd type="none" w="med" len="med"/>
          </a:ln>
        </p:spPr>
      </p:cxnSp>
      <p:cxnSp>
        <p:nvCxnSpPr>
          <p:cNvPr id="6" name="Google Shape;1956;p54">
            <a:extLst>
              <a:ext uri="{FF2B5EF4-FFF2-40B4-BE49-F238E27FC236}">
                <a16:creationId xmlns:a16="http://schemas.microsoft.com/office/drawing/2014/main" id="{1144AFCD-9E6E-148D-CD82-08742412BFB6}"/>
              </a:ext>
            </a:extLst>
          </p:cNvPr>
          <p:cNvCxnSpPr>
            <a:cxnSpLocks/>
          </p:cNvCxnSpPr>
          <p:nvPr/>
        </p:nvCxnSpPr>
        <p:spPr>
          <a:xfrm>
            <a:off x="3750537" y="2856337"/>
            <a:ext cx="1642925" cy="0"/>
          </a:xfrm>
          <a:prstGeom prst="straightConnector1">
            <a:avLst/>
          </a:prstGeom>
          <a:noFill/>
          <a:ln w="19050" cap="flat" cmpd="sng">
            <a:solidFill>
              <a:schemeClr val="accent1"/>
            </a:solidFill>
            <a:prstDash val="solid"/>
            <a:round/>
            <a:headEnd type="none" w="med" len="med"/>
            <a:tailEnd type="none" w="med" len="med"/>
          </a:ln>
        </p:spPr>
      </p:cxnSp>
      <p:cxnSp>
        <p:nvCxnSpPr>
          <p:cNvPr id="7" name="Google Shape;1956;p54">
            <a:extLst>
              <a:ext uri="{FF2B5EF4-FFF2-40B4-BE49-F238E27FC236}">
                <a16:creationId xmlns:a16="http://schemas.microsoft.com/office/drawing/2014/main" id="{93B8A935-D37E-7A9E-04DF-7A83261F0E83}"/>
              </a:ext>
            </a:extLst>
          </p:cNvPr>
          <p:cNvCxnSpPr>
            <a:cxnSpLocks/>
            <a:endCxn id="1968" idx="2"/>
          </p:cNvCxnSpPr>
          <p:nvPr/>
        </p:nvCxnSpPr>
        <p:spPr>
          <a:xfrm>
            <a:off x="5591105" y="2856337"/>
            <a:ext cx="1664420" cy="2963"/>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anim calcmode="lin" valueType="num">
                                      <p:cBhvr>
                                        <p:cTn id="8" dur="1000" fill="hold"/>
                                        <p:tgtEl>
                                          <p:spTgt spid="1955"/>
                                        </p:tgtEl>
                                        <p:attrNameLst>
                                          <p:attrName>ppt_x</p:attrName>
                                        </p:attrNameLst>
                                      </p:cBhvr>
                                      <p:tavLst>
                                        <p:tav tm="0">
                                          <p:val>
                                            <p:strVal val="#ppt_x"/>
                                          </p:val>
                                        </p:tav>
                                        <p:tav tm="100000">
                                          <p:val>
                                            <p:strVal val="#ppt_x"/>
                                          </p:val>
                                        </p:tav>
                                      </p:tavLst>
                                    </p:anim>
                                    <p:anim calcmode="lin" valueType="num">
                                      <p:cBhvr>
                                        <p:cTn id="9" dur="1000" fill="hold"/>
                                        <p:tgtEl>
                                          <p:spTgt spid="19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956"/>
                                        </p:tgtEl>
                                        <p:attrNameLst>
                                          <p:attrName>style.visibility</p:attrName>
                                        </p:attrNameLst>
                                      </p:cBhvr>
                                      <p:to>
                                        <p:strVal val="visible"/>
                                      </p:to>
                                    </p:set>
                                    <p:animEffect transition="in" filter="wipe(left)">
                                      <p:cBhvr>
                                        <p:cTn id="13" dur="500"/>
                                        <p:tgtEl>
                                          <p:spTgt spid="1956"/>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57"/>
                                        </p:tgtEl>
                                        <p:attrNameLst>
                                          <p:attrName>style.visibility</p:attrName>
                                        </p:attrNameLst>
                                      </p:cBhvr>
                                      <p:to>
                                        <p:strVal val="visible"/>
                                      </p:to>
                                    </p:set>
                                    <p:animEffect transition="in" filter="fade">
                                      <p:cBhvr>
                                        <p:cTn id="16" dur="1000"/>
                                        <p:tgtEl>
                                          <p:spTgt spid="1957"/>
                                        </p:tgtEl>
                                      </p:cBhvr>
                                    </p:animEffect>
                                    <p:anim calcmode="lin" valueType="num">
                                      <p:cBhvr>
                                        <p:cTn id="17" dur="1000" fill="hold"/>
                                        <p:tgtEl>
                                          <p:spTgt spid="1957"/>
                                        </p:tgtEl>
                                        <p:attrNameLst>
                                          <p:attrName>ppt_x</p:attrName>
                                        </p:attrNameLst>
                                      </p:cBhvr>
                                      <p:tavLst>
                                        <p:tav tm="0">
                                          <p:val>
                                            <p:strVal val="#ppt_x"/>
                                          </p:val>
                                        </p:tav>
                                        <p:tav tm="100000">
                                          <p:val>
                                            <p:strVal val="#ppt_x"/>
                                          </p:val>
                                        </p:tav>
                                      </p:tavLst>
                                    </p:anim>
                                    <p:anim calcmode="lin" valueType="num">
                                      <p:cBhvr>
                                        <p:cTn id="18" dur="1000" fill="hold"/>
                                        <p:tgtEl>
                                          <p:spTgt spid="195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1958">
                                            <p:txEl>
                                              <p:pRg st="0" end="0"/>
                                            </p:txEl>
                                          </p:spTgt>
                                        </p:tgtEl>
                                        <p:attrNameLst>
                                          <p:attrName>style.visibility</p:attrName>
                                        </p:attrNameLst>
                                      </p:cBhvr>
                                      <p:to>
                                        <p:strVal val="visible"/>
                                      </p:to>
                                    </p:set>
                                    <p:animEffect transition="in" filter="fade">
                                      <p:cBhvr>
                                        <p:cTn id="21" dur="1000"/>
                                        <p:tgtEl>
                                          <p:spTgt spid="1958">
                                            <p:txEl>
                                              <p:pRg st="0" end="0"/>
                                            </p:txEl>
                                          </p:spTgt>
                                        </p:tgtEl>
                                      </p:cBhvr>
                                    </p:animEffect>
                                    <p:anim calcmode="lin" valueType="num">
                                      <p:cBhvr>
                                        <p:cTn id="22" dur="1000" fill="hold"/>
                                        <p:tgtEl>
                                          <p:spTgt spid="195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958">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par>
                                <p:cTn id="28" presetID="42" presetClass="entr" presetSubtype="0" fill="hold" nodeType="withEffect">
                                  <p:stCondLst>
                                    <p:cond delay="0"/>
                                  </p:stCondLst>
                                  <p:childTnLst>
                                    <p:set>
                                      <p:cBhvr>
                                        <p:cTn id="29" dur="1" fill="hold">
                                          <p:stCondLst>
                                            <p:cond delay="0"/>
                                          </p:stCondLst>
                                        </p:cTn>
                                        <p:tgtEl>
                                          <p:spTgt spid="1961">
                                            <p:txEl>
                                              <p:pRg st="0" end="0"/>
                                            </p:txEl>
                                          </p:spTgt>
                                        </p:tgtEl>
                                        <p:attrNameLst>
                                          <p:attrName>style.visibility</p:attrName>
                                        </p:attrNameLst>
                                      </p:cBhvr>
                                      <p:to>
                                        <p:strVal val="visible"/>
                                      </p:to>
                                    </p:set>
                                    <p:animEffect transition="in" filter="fade">
                                      <p:cBhvr>
                                        <p:cTn id="30" dur="1000"/>
                                        <p:tgtEl>
                                          <p:spTgt spid="1961">
                                            <p:txEl>
                                              <p:pRg st="0" end="0"/>
                                            </p:txEl>
                                          </p:spTgt>
                                        </p:tgtEl>
                                      </p:cBhvr>
                                    </p:animEffect>
                                    <p:anim calcmode="lin" valueType="num">
                                      <p:cBhvr>
                                        <p:cTn id="31" dur="1000" fill="hold"/>
                                        <p:tgtEl>
                                          <p:spTgt spid="1961">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961">
                                            <p:txEl>
                                              <p:pRg st="0" end="0"/>
                                            </p:txEl>
                                          </p:spTgt>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1962"/>
                                        </p:tgtEl>
                                        <p:attrNameLst>
                                          <p:attrName>style.visibility</p:attrName>
                                        </p:attrNameLst>
                                      </p:cBhvr>
                                      <p:to>
                                        <p:strVal val="visible"/>
                                      </p:to>
                                    </p:set>
                                    <p:animEffect transition="in" filter="fade">
                                      <p:cBhvr>
                                        <p:cTn id="35" dur="1000"/>
                                        <p:tgtEl>
                                          <p:spTgt spid="1962"/>
                                        </p:tgtEl>
                                      </p:cBhvr>
                                    </p:animEffect>
                                    <p:anim calcmode="lin" valueType="num">
                                      <p:cBhvr>
                                        <p:cTn id="36" dur="1000" fill="hold"/>
                                        <p:tgtEl>
                                          <p:spTgt spid="1962"/>
                                        </p:tgtEl>
                                        <p:attrNameLst>
                                          <p:attrName>ppt_x</p:attrName>
                                        </p:attrNameLst>
                                      </p:cBhvr>
                                      <p:tavLst>
                                        <p:tav tm="0">
                                          <p:val>
                                            <p:strVal val="#ppt_x"/>
                                          </p:val>
                                        </p:tav>
                                        <p:tav tm="100000">
                                          <p:val>
                                            <p:strVal val="#ppt_x"/>
                                          </p:val>
                                        </p:tav>
                                      </p:tavLst>
                                    </p:anim>
                                    <p:anim calcmode="lin" valueType="num">
                                      <p:cBhvr>
                                        <p:cTn id="37" dur="1000" fill="hold"/>
                                        <p:tgtEl>
                                          <p:spTgt spid="1962"/>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959"/>
                                        </p:tgtEl>
                                        <p:attrNameLst>
                                          <p:attrName>style.visibility</p:attrName>
                                        </p:attrNameLst>
                                      </p:cBhvr>
                                      <p:to>
                                        <p:strVal val="visible"/>
                                      </p:to>
                                    </p:set>
                                    <p:animEffect transition="in" filter="fade">
                                      <p:cBhvr>
                                        <p:cTn id="44" dur="1000"/>
                                        <p:tgtEl>
                                          <p:spTgt spid="1959"/>
                                        </p:tgtEl>
                                      </p:cBhvr>
                                    </p:animEffect>
                                    <p:anim calcmode="lin" valueType="num">
                                      <p:cBhvr>
                                        <p:cTn id="45" dur="1000" fill="hold"/>
                                        <p:tgtEl>
                                          <p:spTgt spid="1959"/>
                                        </p:tgtEl>
                                        <p:attrNameLst>
                                          <p:attrName>ppt_x</p:attrName>
                                        </p:attrNameLst>
                                      </p:cBhvr>
                                      <p:tavLst>
                                        <p:tav tm="0">
                                          <p:val>
                                            <p:strVal val="#ppt_x"/>
                                          </p:val>
                                        </p:tav>
                                        <p:tav tm="100000">
                                          <p:val>
                                            <p:strVal val="#ppt_x"/>
                                          </p:val>
                                        </p:tav>
                                      </p:tavLst>
                                    </p:anim>
                                    <p:anim calcmode="lin" valueType="num">
                                      <p:cBhvr>
                                        <p:cTn id="46" dur="1000" fill="hold"/>
                                        <p:tgtEl>
                                          <p:spTgt spid="1959"/>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960">
                                            <p:txEl>
                                              <p:pRg st="0" end="0"/>
                                            </p:txEl>
                                          </p:spTgt>
                                        </p:tgtEl>
                                        <p:attrNameLst>
                                          <p:attrName>style.visibility</p:attrName>
                                        </p:attrNameLst>
                                      </p:cBhvr>
                                      <p:to>
                                        <p:strVal val="visible"/>
                                      </p:to>
                                    </p:set>
                                    <p:animEffect transition="in" filter="fade">
                                      <p:cBhvr>
                                        <p:cTn id="49" dur="1000"/>
                                        <p:tgtEl>
                                          <p:spTgt spid="1960">
                                            <p:txEl>
                                              <p:pRg st="0" end="0"/>
                                            </p:txEl>
                                          </p:spTgt>
                                        </p:tgtEl>
                                      </p:cBhvr>
                                    </p:animEffect>
                                    <p:anim calcmode="lin" valueType="num">
                                      <p:cBhvr>
                                        <p:cTn id="50" dur="1000" fill="hold"/>
                                        <p:tgtEl>
                                          <p:spTgt spid="1960">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960">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22" presetClass="entr" presetSubtype="8"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1000"/>
                                        <p:tgtEl>
                                          <p:spTgt spid="7"/>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1963">
                                            <p:txEl>
                                              <p:pRg st="0" end="0"/>
                                            </p:txEl>
                                          </p:spTgt>
                                        </p:tgtEl>
                                        <p:attrNameLst>
                                          <p:attrName>style.visibility</p:attrName>
                                        </p:attrNameLst>
                                      </p:cBhvr>
                                      <p:to>
                                        <p:strVal val="visible"/>
                                      </p:to>
                                    </p:set>
                                    <p:animEffect transition="in" filter="fade">
                                      <p:cBhvr>
                                        <p:cTn id="58" dur="1000"/>
                                        <p:tgtEl>
                                          <p:spTgt spid="1963">
                                            <p:txEl>
                                              <p:pRg st="0" end="0"/>
                                            </p:txEl>
                                          </p:spTgt>
                                        </p:tgtEl>
                                      </p:cBhvr>
                                    </p:animEffect>
                                    <p:anim calcmode="lin" valueType="num">
                                      <p:cBhvr>
                                        <p:cTn id="59" dur="1000" fill="hold"/>
                                        <p:tgtEl>
                                          <p:spTgt spid="1963">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963">
                                            <p:txEl>
                                              <p:pRg st="0" end="0"/>
                                            </p:txEl>
                                          </p:spTgt>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1964"/>
                                        </p:tgtEl>
                                        <p:attrNameLst>
                                          <p:attrName>style.visibility</p:attrName>
                                        </p:attrNameLst>
                                      </p:cBhvr>
                                      <p:to>
                                        <p:strVal val="visible"/>
                                      </p:to>
                                    </p:set>
                                    <p:animEffect transition="in" filter="fade">
                                      <p:cBhvr>
                                        <p:cTn id="63" dur="1000"/>
                                        <p:tgtEl>
                                          <p:spTgt spid="1964"/>
                                        </p:tgtEl>
                                      </p:cBhvr>
                                    </p:animEffect>
                                    <p:anim calcmode="lin" valueType="num">
                                      <p:cBhvr>
                                        <p:cTn id="64" dur="1000" fill="hold"/>
                                        <p:tgtEl>
                                          <p:spTgt spid="1964"/>
                                        </p:tgtEl>
                                        <p:attrNameLst>
                                          <p:attrName>ppt_x</p:attrName>
                                        </p:attrNameLst>
                                      </p:cBhvr>
                                      <p:tavLst>
                                        <p:tav tm="0">
                                          <p:val>
                                            <p:strVal val="#ppt_x"/>
                                          </p:val>
                                        </p:tav>
                                        <p:tav tm="100000">
                                          <p:val>
                                            <p:strVal val="#ppt_x"/>
                                          </p:val>
                                        </p:tav>
                                      </p:tavLst>
                                    </p:anim>
                                    <p:anim calcmode="lin" valueType="num">
                                      <p:cBhvr>
                                        <p:cTn id="65" dur="1000" fill="hold"/>
                                        <p:tgtEl>
                                          <p:spTgt spid="19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p:bldP spid="1957" grpId="0"/>
      <p:bldP spid="1959" grpId="0"/>
      <p:bldP spid="1960" grpId="0" build="p"/>
      <p:bldP spid="1962" grpId="0"/>
      <p:bldP spid="1963" grpId="0" build="p"/>
      <p:bldP spid="19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Gantt Chart</a:t>
            </a:r>
            <a:endParaRPr dirty="0"/>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7EAAC9D5-8850-BA39-ED11-700F81A26415}"/>
              </a:ext>
            </a:extLst>
          </p:cNvPr>
          <p:cNvPicPr>
            <a:picLocks noChangeAspect="1"/>
          </p:cNvPicPr>
          <p:nvPr/>
        </p:nvPicPr>
        <p:blipFill>
          <a:blip r:embed="rId3"/>
          <a:stretch>
            <a:fillRect/>
          </a:stretch>
        </p:blipFill>
        <p:spPr>
          <a:xfrm>
            <a:off x="1591126" y="1044470"/>
            <a:ext cx="5245444" cy="3952347"/>
          </a:xfrm>
          <a:prstGeom prst="rect">
            <a:avLst/>
          </a:prstGeom>
        </p:spPr>
      </p:pic>
    </p:spTree>
    <p:extLst>
      <p:ext uri="{BB962C8B-B14F-4D97-AF65-F5344CB8AC3E}">
        <p14:creationId xmlns:p14="http://schemas.microsoft.com/office/powerpoint/2010/main" val="392544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anim calcmode="lin" valueType="num">
                                      <p:cBhvr>
                                        <p:cTn id="8" dur="1000" fill="hold"/>
                                        <p:tgtEl>
                                          <p:spTgt spid="1955"/>
                                        </p:tgtEl>
                                        <p:attrNameLst>
                                          <p:attrName>ppt_x</p:attrName>
                                        </p:attrNameLst>
                                      </p:cBhvr>
                                      <p:tavLst>
                                        <p:tav tm="0">
                                          <p:val>
                                            <p:strVal val="#ppt_x"/>
                                          </p:val>
                                        </p:tav>
                                        <p:tav tm="100000">
                                          <p:val>
                                            <p:strVal val="#ppt_x"/>
                                          </p:val>
                                        </p:tav>
                                      </p:tavLst>
                                    </p:anim>
                                    <p:anim calcmode="lin" valueType="num">
                                      <p:cBhvr>
                                        <p:cTn id="9" dur="1000" fill="hold"/>
                                        <p:tgtEl>
                                          <p:spTgt spid="19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References</a:t>
            </a:r>
            <a:endParaRPr dirty="0"/>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IN" dirty="0"/>
              <a:t>G. A. Miller. The magical number seven, plus or minus two: Some limits on </a:t>
            </a:r>
            <a:r>
              <a:rPr lang="en-IN" dirty="0" err="1"/>
              <a:t>ourcapacity</a:t>
            </a:r>
            <a:r>
              <a:rPr lang="en-IN" dirty="0"/>
              <a:t> for processing information. Psychological Review, 63:81–97, 1956.</a:t>
            </a:r>
            <a:r>
              <a:rPr lang="en-US" dirty="0">
                <a:uFill>
                  <a:noFill/>
                </a:uFill>
              </a:rPr>
              <a:t>Google Scholar</a:t>
            </a:r>
          </a:p>
          <a:p>
            <a:pPr marL="457200" lvl="0" indent="-317500" algn="l" rtl="0">
              <a:spcBef>
                <a:spcPts val="1600"/>
              </a:spcBef>
              <a:spcAft>
                <a:spcPts val="0"/>
              </a:spcAft>
              <a:buSzPts val="1400"/>
              <a:buChar char="●"/>
            </a:pPr>
            <a:r>
              <a:rPr lang="en-IN" dirty="0"/>
              <a:t>CSUN’s 20th Annual International Conference “Technology and Persons with Disabilities”, Los Angeles, March 2005.</a:t>
            </a:r>
          </a:p>
          <a:p>
            <a:pPr marL="457200" lvl="0" indent="-317500" algn="l" rtl="0">
              <a:spcBef>
                <a:spcPts val="1600"/>
              </a:spcBef>
              <a:spcAft>
                <a:spcPts val="0"/>
              </a:spcAft>
              <a:buSzPts val="1400"/>
              <a:buChar char="●"/>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837</Words>
  <Application>Microsoft Office PowerPoint</Application>
  <PresentationFormat>On-screen Show (16:9)</PresentationFormat>
  <Paragraphs>60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Montserrat Medium</vt:lpstr>
      <vt:lpstr>Montserrat ExtraLight</vt:lpstr>
      <vt:lpstr>Montserrat ExtraBold</vt:lpstr>
      <vt:lpstr>Montserrat</vt:lpstr>
      <vt:lpstr>Futuristic Background by Slidesgo</vt:lpstr>
      <vt:lpstr> AI-BOT  </vt:lpstr>
      <vt:lpstr>Abstract</vt:lpstr>
      <vt:lpstr>Need of proposed Work</vt:lpstr>
      <vt:lpstr>Proposed Architecture</vt:lpstr>
      <vt:lpstr>System requirements</vt:lpstr>
      <vt:lpstr>Related Work</vt:lpstr>
      <vt:lpstr>TIMELINE</vt:lpstr>
      <vt:lpstr>Gantt Chart</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AI-BOT  </dc:title>
  <cp:lastModifiedBy>dhyan prasad</cp:lastModifiedBy>
  <cp:revision>11</cp:revision>
  <dcterms:modified xsi:type="dcterms:W3CDTF">2023-02-09T11:06:52Z</dcterms:modified>
</cp:coreProperties>
</file>